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4790" r:id="rId4"/>
  </p:sldMasterIdLst>
  <p:notesMasterIdLst>
    <p:notesMasterId r:id="rId7"/>
  </p:notesMasterIdLst>
  <p:handoutMasterIdLst>
    <p:handoutMasterId r:id="rId8"/>
  </p:handoutMasterIdLst>
  <p:sldIdLst>
    <p:sldId id="2147471599" r:id="rId5"/>
    <p:sldId id="2147471597" r:id="rId6"/>
  </p:sldIdLst>
  <p:sldSz cx="12436475" cy="6994525"/>
  <p:notesSz cx="6858000" cy="9144000"/>
  <p:custDataLst>
    <p:tags r:id="rId9"/>
  </p:custDataLst>
  <p:defaultTextStyle>
    <a:defPPr>
      <a:defRPr lang="en-US"/>
    </a:defPPr>
    <a:lvl1pPr marL="0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6371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32742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99113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65484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3185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5" userDrawn="1">
          <p15:clr>
            <a:srgbClr val="A4A3A4"/>
          </p15:clr>
        </p15:guide>
        <p15:guide id="2" pos="39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B860"/>
    <a:srgbClr val="00938F"/>
    <a:srgbClr val="2A2B2F"/>
    <a:srgbClr val="353535"/>
    <a:srgbClr val="F9D7C1"/>
    <a:srgbClr val="FAFAFA"/>
    <a:srgbClr val="2E3337"/>
    <a:srgbClr val="050608"/>
    <a:srgbClr val="FFFFFF"/>
    <a:srgbClr val="0D51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86EA0E-A39B-43BE-9CA4-2132AB48B663}" v="46" dt="2023-05-25T23:09:28.374"/>
  </p1510:revLst>
</p1510:revInfo>
</file>

<file path=ppt/tableStyles.xml><?xml version="1.0" encoding="utf-8"?>
<a:tblStyleLst xmlns:a="http://schemas.openxmlformats.org/drawingml/2006/main" def="{7DF18680-E054-41AD-8BC1-D1AEF772440D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77" autoAdjust="0"/>
    <p:restoredTop sz="85102" autoAdjust="0"/>
  </p:normalViewPr>
  <p:slideViewPr>
    <p:cSldViewPr snapToGrid="0" showGuides="1">
      <p:cViewPr varScale="1">
        <p:scale>
          <a:sx n="83" d="100"/>
          <a:sy n="83" d="100"/>
        </p:scale>
        <p:origin x="1116" y="96"/>
      </p:cViewPr>
      <p:guideLst>
        <p:guide orient="horz" pos="2275"/>
        <p:guide pos="39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-1157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839C2-E06D-40BB-9B10-E25F983376D9}" type="datetime8">
              <a:rPr lang="en-US">
                <a:latin typeface="Franklin Gothic Book" panose="020B0503020102020204" pitchFamily="34" charset="0"/>
              </a:rPr>
              <a:t>5/25/2023 5:04 PM</a:t>
            </a:fld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5795010" cy="332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398463" defTabSz="914099" eaLnBrk="0" hangingPunct="0"/>
            <a:r>
              <a:rPr lang="en-US" sz="4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Franklin Gothic Book" panose="020B0503020102020204" pitchFamily="34" charset="0"/>
                <a:ea typeface="Segoe UI" pitchFamily="34" charset="0"/>
                <a:cs typeface="Segoe UI" pitchFamily="34" charset="0"/>
              </a:rPr>
              <a:t>© 2014 Microsoft Corporation. All rights reserved. MICROSOFT MAKES NO WARRANTIES, EXPRESS, IMPLIED OR STATUTORY, AS TO THE INFORMATION IN THIS PRESENTATION.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3"/>
          </p:nvPr>
        </p:nvSpPr>
        <p:spPr>
          <a:xfrm>
            <a:off x="5783579" y="8685213"/>
            <a:ext cx="107283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9E9D6-92A0-482B-A603-C9BA7FFB8190}" type="slidenum">
              <a:rPr lang="en-US">
                <a:latin typeface="Franklin Gothic Book" panose="020B0503020102020204" pitchFamily="34" charset="0"/>
              </a:rPr>
              <a:t>‹#›</a:t>
            </a:fld>
            <a:endParaRPr lang="en-US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59563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eader Placeholder 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ranklin Gothic Book" panose="020B05030201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4"/>
          </p:nvPr>
        </p:nvSpPr>
        <p:spPr>
          <a:xfrm>
            <a:off x="0" y="8686800"/>
            <a:ext cx="5920740" cy="3559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marL="571500" indent="0" algn="l">
              <a:defRPr sz="1200">
                <a:latin typeface="Franklin Gothic Book" panose="020B0503020102020204" pitchFamily="34" charset="0"/>
              </a:defRPr>
            </a:lvl1pPr>
          </a:lstStyle>
          <a:p>
            <a:pPr defTabSz="914099" eaLnBrk="0" hangingPunct="0"/>
            <a:r>
              <a:rPr lang="en-US" sz="4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© 2014 Microsoft Corporation. All rights reserved. MICROSOFT MAKES NO WARRANTIES, EXPRESS, IMPLIED OR STATUTORY, AS TO THE INFORMATION IN THIS PRESENTATION.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ranklin Gothic Book" panose="020B0503020102020204" pitchFamily="34" charset="0"/>
              </a:defRPr>
            </a:lvl1pPr>
          </a:lstStyle>
          <a:p>
            <a:fld id="{5F3B6F03-C416-4EB9-A480-70060D0A4359}" type="datetime8">
              <a:rPr lang="en-US"/>
              <a:t>5/25/2023 5:04 PM</a:t>
            </a:fld>
            <a:endParaRPr lang="en-US" dirty="0"/>
          </a:p>
        </p:txBody>
      </p:sp>
      <p:sp>
        <p:nvSpPr>
          <p:cNvPr id="12" name="Notes Placeholder 11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5"/>
          </p:nvPr>
        </p:nvSpPr>
        <p:spPr>
          <a:xfrm>
            <a:off x="5909309" y="8685213"/>
            <a:ext cx="94710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ranklin Gothic Book" panose="020B0503020102020204" pitchFamily="34" charset="0"/>
              </a:defRPr>
            </a:lvl1pPr>
          </a:lstStyle>
          <a:p>
            <a:fld id="{B4008EB6-D09E-4580-8CD6-DDB14511944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64826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32742" rtl="0" eaLnBrk="1" latinLnBrk="0" hangingPunct="1">
      <a:lnSpc>
        <a:spcPct val="90000"/>
      </a:lnSpc>
      <a:spcAft>
        <a:spcPts val="340"/>
      </a:spcAft>
      <a:defRPr sz="900" kern="1200">
        <a:solidFill>
          <a:schemeClr val="tx1"/>
        </a:solidFill>
        <a:latin typeface="Franklin Gothic Medium" panose="020B0603020102020204" pitchFamily="34" charset="0"/>
        <a:ea typeface="+mn-ea"/>
        <a:cs typeface="+mn-cs"/>
      </a:defRPr>
    </a:lvl1pPr>
    <a:lvl2pPr marL="217262" indent="-107956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Franklin Gothic Medium" panose="020B0603020102020204" pitchFamily="34" charset="0"/>
        <a:ea typeface="+mn-ea"/>
        <a:cs typeface="+mn-cs"/>
      </a:defRPr>
    </a:lvl2pPr>
    <a:lvl3pPr marL="334664" indent="-117403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Franklin Gothic Medium" panose="020B0603020102020204" pitchFamily="34" charset="0"/>
        <a:ea typeface="+mn-ea"/>
        <a:cs typeface="+mn-cs"/>
      </a:defRPr>
    </a:lvl3pPr>
    <a:lvl4pPr marL="492551" indent="-149789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Franklin Gothic Medium" panose="020B0603020102020204" pitchFamily="34" charset="0"/>
        <a:ea typeface="+mn-ea"/>
        <a:cs typeface="+mn-cs"/>
      </a:defRPr>
    </a:lvl4pPr>
    <a:lvl5pPr marL="627496" indent="-117403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Franklin Gothic Medium" panose="020B0603020102020204" pitchFamily="34" charset="0"/>
        <a:ea typeface="+mn-ea"/>
        <a:cs typeface="+mn-cs"/>
      </a:defRPr>
    </a:lvl5pPr>
    <a:lvl6pPr marL="2331856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head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051415D-9AD6-42B7-A5B5-AD959222ADD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8238" y="1797122"/>
            <a:ext cx="11520000" cy="47036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58447E-E335-4552-932F-3E20E18D7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88" y="702000"/>
            <a:ext cx="11518900" cy="487441"/>
          </a:xfrm>
        </p:spPr>
        <p:txBody>
          <a:bodyPr>
            <a:sp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Subhead">
            <a:extLst>
              <a:ext uri="{FF2B5EF4-FFF2-40B4-BE49-F238E27FC236}">
                <a16:creationId xmlns:a16="http://schemas.microsoft.com/office/drawing/2014/main" id="{50F3534E-86D7-443B-842A-0CC6DF73FA7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8238" y="1190626"/>
            <a:ext cx="11520000" cy="276998"/>
          </a:xfrm>
        </p:spPr>
        <p:txBody>
          <a:bodyPr>
            <a:spAutoFit/>
          </a:bodyPr>
          <a:lstStyle>
            <a:lvl1pPr>
              <a:spcBef>
                <a:spcPts val="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Sub header – Delete if not needed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269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6="http://schemas.microsoft.com/office/drawing/2014/main" xmlns="">
      <p:transition spd="med">
        <p:fade/>
      </p:transition>
    </mc:Fallback>
  </mc:AlternateContent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Sub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A1431-D044-4624-A9EB-0EB136BFC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88" y="702000"/>
            <a:ext cx="11518900" cy="487441"/>
          </a:xfrm>
        </p:spPr>
        <p:txBody>
          <a:bodyPr>
            <a:sp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Subhead">
            <a:extLst>
              <a:ext uri="{FF2B5EF4-FFF2-40B4-BE49-F238E27FC236}">
                <a16:creationId xmlns:a16="http://schemas.microsoft.com/office/drawing/2014/main" id="{DCA722B4-99B5-411C-8627-3BE41B288F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8238" y="1190626"/>
            <a:ext cx="11520000" cy="276998"/>
          </a:xfrm>
        </p:spPr>
        <p:txBody>
          <a:bodyPr>
            <a:spAutoFit/>
          </a:bodyPr>
          <a:lstStyle>
            <a:lvl1pPr>
              <a:defRPr sz="1800"/>
            </a:lvl1pPr>
          </a:lstStyle>
          <a:p>
            <a:pPr lvl="0"/>
            <a:r>
              <a:rPr lang="en-US" dirty="0"/>
              <a:t>Sub header – Delete if not needed</a:t>
            </a:r>
            <a:endParaRPr lang="en-GB" dirty="0"/>
          </a:p>
        </p:txBody>
      </p:sp>
      <p:sp>
        <p:nvSpPr>
          <p:cNvPr id="5" name="Enable Layout Protection" hidden="1">
            <a:extLst>
              <a:ext uri="{FF2B5EF4-FFF2-40B4-BE49-F238E27FC236}">
                <a16:creationId xmlns:a16="http://schemas.microsoft.com/office/drawing/2014/main" id="{79A9CEA7-870D-48AC-91C4-0B3030657B49}"/>
              </a:ext>
            </a:extLst>
          </p:cNvPr>
          <p:cNvSpPr>
            <a:spLocks/>
          </p:cNvSpPr>
          <p:nvPr>
            <p:custDataLst>
              <p:tags r:id="rId1"/>
            </p:custDataLst>
          </p:nvPr>
        </p:nvSpPr>
        <p:spPr>
          <a:xfrm>
            <a:off x="458238" y="688976"/>
            <a:ext cx="11520000" cy="5811838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83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8788" y="702000"/>
            <a:ext cx="11518900" cy="517065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r>
              <a:rPr lang="en-US" dirty="0"/>
              <a:t>Click to edit Master title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8238" y="1797122"/>
            <a:ext cx="11520000" cy="470369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dirty="0"/>
              <a:t>Click to edit Master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empower - DO NOT DELETE!!!" hidden="1">
            <a:extLst>
              <a:ext uri="{FF2B5EF4-FFF2-40B4-BE49-F238E27FC236}">
                <a16:creationId xmlns:a16="http://schemas.microsoft.com/office/drawing/2014/main" id="{95395A98-75D3-4402-902E-1556DF6A371C}"/>
              </a:ext>
            </a:extLst>
          </p:cNvPr>
          <p:cNvSpPr/>
          <p:nvPr>
            <p:custDataLst>
              <p:tags r:id="rId4"/>
            </p:custDataLst>
          </p:nvPr>
        </p:nvSpPr>
        <p:spPr bwMode="auto">
          <a:xfrm>
            <a:off x="0" y="0"/>
            <a:ext cx="0" cy="0"/>
          </a:xfrm>
          <a:prstGeom prst="ellipse">
            <a:avLst/>
          </a:prstGeom>
          <a:solidFill>
            <a:schemeClr val="tx2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CFCD10-4F92-4055-B8B8-AE77EE8C5BDE}"/>
              </a:ext>
            </a:extLst>
          </p:cNvPr>
          <p:cNvSpPr/>
          <p:nvPr/>
        </p:nvSpPr>
        <p:spPr bwMode="auto">
          <a:xfrm>
            <a:off x="458238" y="-343944"/>
            <a:ext cx="2708550" cy="101575"/>
          </a:xfrm>
          <a:prstGeom prst="rect">
            <a:avLst/>
          </a:prstGeom>
          <a:solidFill>
            <a:schemeClr val="accent2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DEF845E-025D-44D6-A656-F48F87FAAF36}"/>
              </a:ext>
            </a:extLst>
          </p:cNvPr>
          <p:cNvSpPr/>
          <p:nvPr/>
        </p:nvSpPr>
        <p:spPr bwMode="auto">
          <a:xfrm>
            <a:off x="3395388" y="-343944"/>
            <a:ext cx="2708550" cy="101575"/>
          </a:xfrm>
          <a:prstGeom prst="rect">
            <a:avLst/>
          </a:prstGeom>
          <a:solidFill>
            <a:schemeClr val="accent2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8DBC36-2404-43F9-978B-D8DFD0989A39}"/>
              </a:ext>
            </a:extLst>
          </p:cNvPr>
          <p:cNvSpPr/>
          <p:nvPr/>
        </p:nvSpPr>
        <p:spPr bwMode="auto">
          <a:xfrm>
            <a:off x="9269688" y="-343944"/>
            <a:ext cx="2708550" cy="101575"/>
          </a:xfrm>
          <a:prstGeom prst="rect">
            <a:avLst/>
          </a:prstGeom>
          <a:solidFill>
            <a:schemeClr val="accent2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4752AC1-710A-4AC3-8C57-788EA76D9476}"/>
              </a:ext>
            </a:extLst>
          </p:cNvPr>
          <p:cNvSpPr/>
          <p:nvPr/>
        </p:nvSpPr>
        <p:spPr bwMode="auto">
          <a:xfrm>
            <a:off x="6332538" y="-343944"/>
            <a:ext cx="2708550" cy="101575"/>
          </a:xfrm>
          <a:prstGeom prst="rect">
            <a:avLst/>
          </a:prstGeom>
          <a:solidFill>
            <a:schemeClr val="accent2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8C73905-D80A-4B5E-9CDA-C68479222C6A}"/>
              </a:ext>
            </a:extLst>
          </p:cNvPr>
          <p:cNvSpPr/>
          <p:nvPr/>
        </p:nvSpPr>
        <p:spPr bwMode="auto">
          <a:xfrm>
            <a:off x="458238" y="-466085"/>
            <a:ext cx="3687600" cy="101575"/>
          </a:xfrm>
          <a:prstGeom prst="rect">
            <a:avLst/>
          </a:prstGeom>
          <a:solidFill>
            <a:schemeClr val="accent4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C87FC6D-C63D-434F-94DA-5B2884AEF1DF}"/>
              </a:ext>
            </a:extLst>
          </p:cNvPr>
          <p:cNvSpPr/>
          <p:nvPr/>
        </p:nvSpPr>
        <p:spPr bwMode="auto">
          <a:xfrm>
            <a:off x="4374438" y="-466085"/>
            <a:ext cx="3687600" cy="101575"/>
          </a:xfrm>
          <a:prstGeom prst="rect">
            <a:avLst/>
          </a:prstGeom>
          <a:solidFill>
            <a:schemeClr val="accent4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2B6FD19-7B50-4466-8066-35BEDC18AE37}"/>
              </a:ext>
            </a:extLst>
          </p:cNvPr>
          <p:cNvSpPr/>
          <p:nvPr/>
        </p:nvSpPr>
        <p:spPr bwMode="auto">
          <a:xfrm>
            <a:off x="8290638" y="-466085"/>
            <a:ext cx="3687600" cy="101575"/>
          </a:xfrm>
          <a:prstGeom prst="rect">
            <a:avLst/>
          </a:prstGeom>
          <a:solidFill>
            <a:schemeClr val="accent4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8097EFE-19A0-49AE-A19E-79CD7D0C4D93}"/>
              </a:ext>
            </a:extLst>
          </p:cNvPr>
          <p:cNvSpPr/>
          <p:nvPr/>
        </p:nvSpPr>
        <p:spPr bwMode="auto">
          <a:xfrm>
            <a:off x="458238" y="-221802"/>
            <a:ext cx="2121120" cy="101575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4771C08-480E-4A09-9BD6-C73178394DC0}"/>
              </a:ext>
            </a:extLst>
          </p:cNvPr>
          <p:cNvSpPr/>
          <p:nvPr/>
        </p:nvSpPr>
        <p:spPr bwMode="auto">
          <a:xfrm>
            <a:off x="5157677" y="-221802"/>
            <a:ext cx="2121120" cy="101575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6ED4795-1B2A-4544-9629-995C28DA41DE}"/>
              </a:ext>
            </a:extLst>
          </p:cNvPr>
          <p:cNvSpPr/>
          <p:nvPr/>
        </p:nvSpPr>
        <p:spPr bwMode="auto">
          <a:xfrm>
            <a:off x="9857118" y="-221802"/>
            <a:ext cx="2121120" cy="101575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ACC4871-51F5-4CB5-9C1D-3756F4255332}"/>
              </a:ext>
            </a:extLst>
          </p:cNvPr>
          <p:cNvSpPr/>
          <p:nvPr/>
        </p:nvSpPr>
        <p:spPr bwMode="auto">
          <a:xfrm>
            <a:off x="2807957" y="-221802"/>
            <a:ext cx="2121120" cy="101575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A937F8A-E932-4BFF-9561-191DE8D98A3E}"/>
              </a:ext>
            </a:extLst>
          </p:cNvPr>
          <p:cNvSpPr/>
          <p:nvPr/>
        </p:nvSpPr>
        <p:spPr bwMode="auto">
          <a:xfrm>
            <a:off x="7507398" y="-221802"/>
            <a:ext cx="2121120" cy="101575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235FA78-0131-4FB7-9E51-3929428DCDBE}"/>
              </a:ext>
            </a:extLst>
          </p:cNvPr>
          <p:cNvSpPr/>
          <p:nvPr/>
        </p:nvSpPr>
        <p:spPr bwMode="auto">
          <a:xfrm>
            <a:off x="458238" y="-588227"/>
            <a:ext cx="5645700" cy="101575"/>
          </a:xfrm>
          <a:prstGeom prst="rect">
            <a:avLst/>
          </a:prstGeom>
          <a:solidFill>
            <a:srgbClr val="FF0000">
              <a:alpha val="17000"/>
            </a:srgb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3F7682A-2CCA-4420-B930-5E463AC12CE1}"/>
              </a:ext>
            </a:extLst>
          </p:cNvPr>
          <p:cNvSpPr/>
          <p:nvPr/>
        </p:nvSpPr>
        <p:spPr bwMode="auto">
          <a:xfrm>
            <a:off x="6332538" y="-588227"/>
            <a:ext cx="5645700" cy="101575"/>
          </a:xfrm>
          <a:prstGeom prst="rect">
            <a:avLst/>
          </a:prstGeom>
          <a:solidFill>
            <a:srgbClr val="FF0000">
              <a:alpha val="17000"/>
            </a:srgb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AA4633-ED51-7019-CE85-F0D95C23FA8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706026" y="182639"/>
            <a:ext cx="1261741" cy="420580"/>
          </a:xfrm>
          <a:prstGeom prst="rect">
            <a:avLst/>
          </a:prstGeom>
        </p:spPr>
      </p:pic>
      <p:sp>
        <p:nvSpPr>
          <p:cNvPr id="6" name="TextBox 26">
            <a:extLst>
              <a:ext uri="{FF2B5EF4-FFF2-40B4-BE49-F238E27FC236}">
                <a16:creationId xmlns:a16="http://schemas.microsoft.com/office/drawing/2014/main" id="{32841E2F-0A6D-A2CF-B578-826285D631F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8236" y="6661266"/>
            <a:ext cx="10356398" cy="1538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lIns="0" tIns="0" rIns="0" bIns="0" anchor="ctr" anchorCtr="0">
            <a:spAutoFit/>
          </a:bodyPr>
          <a:lstStyle>
            <a:lvl1pPr defTabSz="931863" eaLnBrk="0" hangingPunct="0"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 defTabSz="931863" eaLnBrk="0" hangingPunct="0"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 defTabSz="931863" eaLnBrk="0" hangingPunct="0"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 defTabSz="931863" eaLnBrk="0" hangingPunct="0"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 defTabSz="931863" eaLnBrk="0" hangingPunct="0"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defTabSz="931863" eaLnBrk="0" fontAlgn="base" hangingPunct="0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defTabSz="931863" eaLnBrk="0" fontAlgn="base" hangingPunct="0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defTabSz="931863" eaLnBrk="0" fontAlgn="base" hangingPunct="0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defTabSz="931863" eaLnBrk="0" fontAlgn="base" hangingPunct="0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algn="l" defTabSz="931863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Franklin Gothic Book"/>
                <a:ea typeface="MS PGothic" pitchFamily="34" charset="-128"/>
              </a:rPr>
              <a:t>© 2023 </a:t>
            </a:r>
            <a:r>
              <a:rPr kumimoji="0" lang="en-GB" sz="1000" b="0" i="0" u="none" strike="noStrike" kern="0" cap="none" spc="0" normalizeH="0" baseline="0" noProof="0" dirty="0" err="1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Franklin Gothic Book"/>
                <a:ea typeface="MS PGothic" pitchFamily="34" charset="-128"/>
              </a:rPr>
              <a:t>McorpCX</a:t>
            </a: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Franklin Gothic Book"/>
                <a:ea typeface="MS PGothic" pitchFamily="34" charset="-128"/>
              </a:rPr>
              <a:t>, LLC. All rights reserved</a:t>
            </a: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Franklin Gothic Book"/>
                <a:ea typeface="MS PGothic" pitchFamily="34" charset="-128"/>
                <a:cs typeface="+mn-cs"/>
              </a:rPr>
              <a:t> |  </a:t>
            </a:r>
            <a:r>
              <a:rPr kumimoji="0" lang="en-US" sz="1000" b="0" i="0" u="none" strike="noStrike" kern="0" cap="none" spc="0" normalizeH="0" baseline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Franklin Gothic Book"/>
                <a:ea typeface="MS PGothic" pitchFamily="34" charset="-128"/>
                <a:cs typeface="+mn-cs"/>
              </a:rPr>
              <a:t>Customer Experience Education Tools for </a:t>
            </a: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Franklin Gothic Book"/>
                <a:ea typeface="MS PGothic" pitchFamily="34" charset="-128"/>
                <a:cs typeface="+mn-cs"/>
              </a:rPr>
              <a:t>use by original recipient | More online at: www.mcorp.cx 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Franklin Gothic Book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435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93" r:id="rId1"/>
    <p:sldLayoutId id="2147484795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32742" rtl="0" eaLnBrk="1" latinLnBrk="0" hangingPunct="1">
        <a:lnSpc>
          <a:spcPct val="75000"/>
        </a:lnSpc>
        <a:spcBef>
          <a:spcPct val="0"/>
        </a:spcBef>
        <a:buNone/>
        <a:defRPr lang="en-US" sz="4200" b="0" kern="1200" cap="none" spc="-102" baseline="0" dirty="0">
          <a:ln w="3175">
            <a:noFill/>
          </a:ln>
          <a:solidFill>
            <a:schemeClr val="tx2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0" marR="0" indent="0" algn="l" defTabSz="932742" rtl="0" eaLnBrk="1" fontAlgn="auto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Pct val="90000"/>
        <a:buFont typeface="Arial" pitchFamily="34" charset="0"/>
        <a:buNone/>
        <a:tabLst/>
        <a:defRPr sz="1600" kern="1200" spc="0" baseline="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1pPr>
      <a:lvl2pPr marL="0" marR="0" indent="0" algn="l" defTabSz="932742" rtl="0" eaLnBrk="1" fontAlgn="auto" latinLnBrk="0" hangingPunct="1">
        <a:lnSpc>
          <a:spcPct val="100000"/>
        </a:lnSpc>
        <a:spcBef>
          <a:spcPts val="800"/>
        </a:spcBef>
        <a:spcAft>
          <a:spcPts val="0"/>
        </a:spcAft>
        <a:buClrTx/>
        <a:buSzPct val="80000"/>
        <a:buFont typeface="Wingdings" panose="05000000000000000000" pitchFamily="2" charset="2"/>
        <a:buNone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180000" marR="0" indent="-180000" algn="l" defTabSz="932742" rtl="0" eaLnBrk="1" fontAlgn="auto" latinLnBrk="0" hangingPunct="1">
        <a:lnSpc>
          <a:spcPct val="100000"/>
        </a:lnSpc>
        <a:spcBef>
          <a:spcPts val="800"/>
        </a:spcBef>
        <a:spcAft>
          <a:spcPts val="0"/>
        </a:spcAft>
        <a:buClrTx/>
        <a:buSzPct val="80000"/>
        <a:buFont typeface="Wingdings" panose="05000000000000000000" pitchFamily="2" charset="2"/>
        <a:buChar char="§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360000" marR="0" indent="-180000" algn="l" defTabSz="932742" rtl="0" eaLnBrk="1" fontAlgn="auto" latinLnBrk="0" hangingPunct="1">
        <a:lnSpc>
          <a:spcPct val="100000"/>
        </a:lnSpc>
        <a:spcBef>
          <a:spcPts val="800"/>
        </a:spcBef>
        <a:spcAft>
          <a:spcPts val="0"/>
        </a:spcAft>
        <a:buClrTx/>
        <a:buSzPct val="80000"/>
        <a:buFont typeface="Wingdings" panose="05000000000000000000" pitchFamily="2" charset="2"/>
        <a:buChar char="§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540000" marR="0" indent="-180000" algn="l" defTabSz="932742" rtl="0" eaLnBrk="1" fontAlgn="auto" latinLnBrk="0" hangingPunct="1">
        <a:lnSpc>
          <a:spcPct val="100000"/>
        </a:lnSpc>
        <a:spcBef>
          <a:spcPts val="800"/>
        </a:spcBef>
        <a:spcAft>
          <a:spcPts val="0"/>
        </a:spcAft>
        <a:buClrTx/>
        <a:buSzPct val="80000"/>
        <a:buFont typeface="Wingdings" panose="05000000000000000000" pitchFamily="2" charset="2"/>
        <a:buChar char="§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270000" algn="l" defTabSz="932742" rtl="0" eaLnBrk="1" latinLnBrk="0" hangingPunct="1">
        <a:lnSpc>
          <a:spcPct val="90000"/>
        </a:lnSpc>
        <a:spcBef>
          <a:spcPts val="6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350000" indent="-270000" algn="l" defTabSz="932742" rtl="0" eaLnBrk="1" latinLnBrk="0" hangingPunct="1">
        <a:lnSpc>
          <a:spcPct val="90000"/>
        </a:lnSpc>
        <a:spcBef>
          <a:spcPts val="6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000" indent="-233186" algn="l" defTabSz="932742" rtl="0" eaLnBrk="1" latinLnBrk="0" hangingPunct="1">
        <a:lnSpc>
          <a:spcPct val="90000"/>
        </a:lnSpc>
        <a:spcBef>
          <a:spcPts val="6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90000" indent="-270000" algn="l" defTabSz="932742" rtl="0" eaLnBrk="1" latinLnBrk="0" hangingPunct="1">
        <a:lnSpc>
          <a:spcPct val="90000"/>
        </a:lnSpc>
        <a:spcBef>
          <a:spcPts val="6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">
          <p15:clr>
            <a:srgbClr val="000000"/>
          </p15:clr>
        </p15:guide>
        <p15:guide id="6" pos="7546">
          <p15:clr>
            <a:srgbClr val="000000"/>
          </p15:clr>
        </p15:guide>
        <p15:guide id="8" orient="horz" pos="434">
          <p15:clr>
            <a:srgbClr val="F26B43"/>
          </p15:clr>
        </p15:guide>
        <p15:guide id="12" orient="horz" pos="1131">
          <p15:clr>
            <a:srgbClr val="000000"/>
          </p15:clr>
        </p15:guide>
        <p15:guide id="14" pos="1995">
          <p15:clr>
            <a:srgbClr val="FBAE40"/>
          </p15:clr>
        </p15:guide>
        <p15:guide id="15" pos="3843">
          <p15:clr>
            <a:srgbClr val="FBAE40"/>
          </p15:clr>
        </p15:guide>
        <p15:guide id="16" pos="3987">
          <p15:clr>
            <a:srgbClr val="FBAE40"/>
          </p15:clr>
        </p15:guide>
        <p15:guide id="17" pos="5694">
          <p15:clr>
            <a:srgbClr val="FBAE40"/>
          </p15:clr>
        </p15:guide>
        <p15:guide id="18" pos="5838">
          <p15:clr>
            <a:srgbClr val="FBAE40"/>
          </p15:clr>
        </p15:guide>
        <p15:guide id="19" pos="2138">
          <p15:clr>
            <a:srgbClr val="FBAE40"/>
          </p15:clr>
        </p15:guide>
        <p15:guide id="20" orient="horz" pos="789">
          <p15:clr>
            <a:srgbClr val="000000"/>
          </p15:clr>
        </p15:guide>
        <p15:guide id="21" orient="horz" pos="4098">
          <p15:clr>
            <a:srgbClr val="000000"/>
          </p15:clr>
        </p15:guide>
        <p15:guide id="23" pos="1623">
          <p15:clr>
            <a:srgbClr val="5ACBF0"/>
          </p15:clr>
        </p15:guide>
        <p15:guide id="24" pos="1767">
          <p15:clr>
            <a:srgbClr val="5ACBF0"/>
          </p15:clr>
        </p15:guide>
        <p15:guide id="25" pos="3104">
          <p15:clr>
            <a:srgbClr val="5ACBF0"/>
          </p15:clr>
        </p15:guide>
        <p15:guide id="26" pos="3249">
          <p15:clr>
            <a:srgbClr val="5ACBF0"/>
          </p15:clr>
        </p15:guide>
        <p15:guide id="27" pos="4584">
          <p15:clr>
            <a:srgbClr val="5ACBF0"/>
          </p15:clr>
        </p15:guide>
        <p15:guide id="28" pos="4730">
          <p15:clr>
            <a:srgbClr val="5ACBF0"/>
          </p15:clr>
        </p15:guide>
        <p15:guide id="29" pos="6065">
          <p15:clr>
            <a:srgbClr val="5ACBF0"/>
          </p15:clr>
        </p15:guide>
        <p15:guide id="30" pos="6209">
          <p15:clr>
            <a:srgbClr val="5ACBF0"/>
          </p15:clr>
        </p15:guide>
        <p15:guide id="31" pos="2612">
          <p15:clr>
            <a:srgbClr val="9FCC3B"/>
          </p15:clr>
        </p15:guide>
        <p15:guide id="32" pos="2756">
          <p15:clr>
            <a:srgbClr val="9FCC3B"/>
          </p15:clr>
        </p15:guide>
        <p15:guide id="33" pos="5079">
          <p15:clr>
            <a:srgbClr val="9FCC3B"/>
          </p15:clr>
        </p15:guide>
        <p15:guide id="34" pos="5222">
          <p15:clr>
            <a:srgbClr val="9FCC3B"/>
          </p15:clr>
        </p15:guide>
        <p15:guide id="35" orient="horz" pos="1464">
          <p15:clr>
            <a:srgbClr val="00000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38B09B02-4447-98B7-A2BA-40A75A188EA2}"/>
              </a:ext>
            </a:extLst>
          </p:cNvPr>
          <p:cNvGrpSpPr/>
          <p:nvPr/>
        </p:nvGrpSpPr>
        <p:grpSpPr>
          <a:xfrm>
            <a:off x="493871" y="1170514"/>
            <a:ext cx="11520424" cy="5604154"/>
            <a:chOff x="1152297" y="1400721"/>
            <a:chExt cx="9434932" cy="6286318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E562AB50-5EEE-F830-FC3D-9C4E4B71877D}"/>
                </a:ext>
              </a:extLst>
            </p:cNvPr>
            <p:cNvSpPr/>
            <p:nvPr/>
          </p:nvSpPr>
          <p:spPr>
            <a:xfrm>
              <a:off x="1152297" y="1400721"/>
              <a:ext cx="9434932" cy="1246952"/>
            </a:xfrm>
            <a:custGeom>
              <a:avLst/>
              <a:gdLst>
                <a:gd name="connsiteX0" fmla="*/ 0 w 9409131"/>
                <a:gd name="connsiteY0" fmla="*/ 344001 h 1376002"/>
                <a:gd name="connsiteX1" fmla="*/ 8721130 w 9409131"/>
                <a:gd name="connsiteY1" fmla="*/ 344001 h 1376002"/>
                <a:gd name="connsiteX2" fmla="*/ 8721130 w 9409131"/>
                <a:gd name="connsiteY2" fmla="*/ 0 h 1376002"/>
                <a:gd name="connsiteX3" fmla="*/ 9409131 w 9409131"/>
                <a:gd name="connsiteY3" fmla="*/ 688001 h 1376002"/>
                <a:gd name="connsiteX4" fmla="*/ 8721130 w 9409131"/>
                <a:gd name="connsiteY4" fmla="*/ 1376002 h 1376002"/>
                <a:gd name="connsiteX5" fmla="*/ 8721130 w 9409131"/>
                <a:gd name="connsiteY5" fmla="*/ 1032002 h 1376002"/>
                <a:gd name="connsiteX6" fmla="*/ 0 w 9409131"/>
                <a:gd name="connsiteY6" fmla="*/ 1032002 h 1376002"/>
                <a:gd name="connsiteX7" fmla="*/ 0 w 9409131"/>
                <a:gd name="connsiteY7" fmla="*/ 344001 h 1376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409131" h="1376002">
                  <a:moveTo>
                    <a:pt x="0" y="344001"/>
                  </a:moveTo>
                  <a:lnTo>
                    <a:pt x="8721130" y="344001"/>
                  </a:lnTo>
                  <a:lnTo>
                    <a:pt x="8721130" y="0"/>
                  </a:lnTo>
                  <a:lnTo>
                    <a:pt x="9409131" y="688001"/>
                  </a:lnTo>
                  <a:lnTo>
                    <a:pt x="8721130" y="1376002"/>
                  </a:lnTo>
                  <a:lnTo>
                    <a:pt x="8721130" y="1032002"/>
                  </a:lnTo>
                  <a:lnTo>
                    <a:pt x="0" y="1032002"/>
                  </a:lnTo>
                  <a:lnTo>
                    <a:pt x="0" y="34400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0" rIns="598000" bIns="0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>
                  <a:latin typeface="Franklin Gothic Demi" panose="020B0703020102020204" pitchFamily="34" charset="0"/>
                </a:rPr>
                <a:t>Who are we trying to impact? </a:t>
              </a: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A16A5B35-B293-D499-2585-B7129C8019E2}"/>
                </a:ext>
              </a:extLst>
            </p:cNvPr>
            <p:cNvSpPr/>
            <p:nvPr/>
          </p:nvSpPr>
          <p:spPr>
            <a:xfrm>
              <a:off x="1152297" y="2329829"/>
              <a:ext cx="1691570" cy="2916130"/>
            </a:xfrm>
            <a:custGeom>
              <a:avLst/>
              <a:gdLst>
                <a:gd name="connsiteX0" fmla="*/ 0 w 1691570"/>
                <a:gd name="connsiteY0" fmla="*/ 0 h 2916130"/>
                <a:gd name="connsiteX1" fmla="*/ 1691570 w 1691570"/>
                <a:gd name="connsiteY1" fmla="*/ 0 h 2916130"/>
                <a:gd name="connsiteX2" fmla="*/ 1691570 w 1691570"/>
                <a:gd name="connsiteY2" fmla="*/ 2916130 h 2916130"/>
                <a:gd name="connsiteX3" fmla="*/ 0 w 1691570"/>
                <a:gd name="connsiteY3" fmla="*/ 2916130 h 2916130"/>
                <a:gd name="connsiteX4" fmla="*/ 0 w 1691570"/>
                <a:gd name="connsiteY4" fmla="*/ 0 h 2916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1570" h="2916130">
                  <a:moveTo>
                    <a:pt x="0" y="0"/>
                  </a:moveTo>
                  <a:lnTo>
                    <a:pt x="1691570" y="0"/>
                  </a:lnTo>
                  <a:lnTo>
                    <a:pt x="1691570" y="2916130"/>
                  </a:lnTo>
                  <a:lnTo>
                    <a:pt x="0" y="291613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t" anchorCtr="0">
              <a:noAutofit/>
            </a:bodyPr>
            <a:lstStyle/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/>
                <a:t>Who </a:t>
              </a:r>
              <a:r>
                <a:rPr lang="en-US" sz="1400" dirty="0"/>
                <a:t>(both customer and employee segments) </a:t>
              </a:r>
              <a:r>
                <a:rPr lang="en-US" sz="1400" kern="1200" dirty="0"/>
                <a:t>are we trying to affect? </a:t>
              </a:r>
              <a:endParaRPr lang="en-US" sz="1400" dirty="0"/>
            </a:p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None/>
              </a:pPr>
              <a:r>
                <a:rPr lang="en-US" sz="1400" kern="1200" dirty="0"/>
                <a:t>What groups are they in? </a:t>
              </a:r>
            </a:p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None/>
              </a:pPr>
              <a:r>
                <a:rPr lang="en-US" sz="1400" kern="1200" dirty="0"/>
                <a:t>What goals, needs, and wants do they have? </a:t>
              </a:r>
            </a:p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None/>
              </a:pPr>
              <a:r>
                <a:rPr lang="en-US" sz="1400" kern="1200" dirty="0"/>
                <a:t>What motivations do they have to change? 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4FD746D-5609-FFDD-1559-07FB43BCEA78}"/>
                </a:ext>
              </a:extLst>
            </p:cNvPr>
            <p:cNvSpPr/>
            <p:nvPr/>
          </p:nvSpPr>
          <p:spPr>
            <a:xfrm>
              <a:off x="2853831" y="1989105"/>
              <a:ext cx="7713209" cy="1376002"/>
            </a:xfrm>
            <a:custGeom>
              <a:avLst/>
              <a:gdLst>
                <a:gd name="connsiteX0" fmla="*/ 0 w 7713209"/>
                <a:gd name="connsiteY0" fmla="*/ 344001 h 1376002"/>
                <a:gd name="connsiteX1" fmla="*/ 7025208 w 7713209"/>
                <a:gd name="connsiteY1" fmla="*/ 344001 h 1376002"/>
                <a:gd name="connsiteX2" fmla="*/ 7025208 w 7713209"/>
                <a:gd name="connsiteY2" fmla="*/ 0 h 1376002"/>
                <a:gd name="connsiteX3" fmla="*/ 7713209 w 7713209"/>
                <a:gd name="connsiteY3" fmla="*/ 688001 h 1376002"/>
                <a:gd name="connsiteX4" fmla="*/ 7025208 w 7713209"/>
                <a:gd name="connsiteY4" fmla="*/ 1376002 h 1376002"/>
                <a:gd name="connsiteX5" fmla="*/ 7025208 w 7713209"/>
                <a:gd name="connsiteY5" fmla="*/ 1032002 h 1376002"/>
                <a:gd name="connsiteX6" fmla="*/ 0 w 7713209"/>
                <a:gd name="connsiteY6" fmla="*/ 1032002 h 1376002"/>
                <a:gd name="connsiteX7" fmla="*/ 0 w 7713209"/>
                <a:gd name="connsiteY7" fmla="*/ 344001 h 1376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713209" h="1376002">
                  <a:moveTo>
                    <a:pt x="0" y="344001"/>
                  </a:moveTo>
                  <a:lnTo>
                    <a:pt x="7025208" y="344001"/>
                  </a:lnTo>
                  <a:lnTo>
                    <a:pt x="7025208" y="0"/>
                  </a:lnTo>
                  <a:lnTo>
                    <a:pt x="7713209" y="688001"/>
                  </a:lnTo>
                  <a:lnTo>
                    <a:pt x="7025208" y="1376002"/>
                  </a:lnTo>
                  <a:lnTo>
                    <a:pt x="7025208" y="1032002"/>
                  </a:lnTo>
                  <a:lnTo>
                    <a:pt x="0" y="1032002"/>
                  </a:lnTo>
                  <a:lnTo>
                    <a:pt x="0" y="34400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449600"/>
                <a:satOff val="-80"/>
                <a:lumOff val="-5931"/>
                <a:alphaOff val="0"/>
              </a:schemeClr>
            </a:fillRef>
            <a:effectRef idx="0">
              <a:schemeClr val="accent5">
                <a:hueOff val="-449600"/>
                <a:satOff val="-80"/>
                <a:lumOff val="-593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0" rIns="598000" bIns="0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>
                  <a:latin typeface="Franklin Gothic Demi" panose="020B0703020102020204" pitchFamily="34" charset="0"/>
                </a:rPr>
                <a:t>What are they doing today? </a:t>
              </a: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2D5D016-FEA3-7D18-9226-F79B5EB6900D}"/>
                </a:ext>
              </a:extLst>
            </p:cNvPr>
            <p:cNvSpPr/>
            <p:nvPr/>
          </p:nvSpPr>
          <p:spPr>
            <a:xfrm>
              <a:off x="2845340" y="2999754"/>
              <a:ext cx="1748718" cy="3014186"/>
            </a:xfrm>
            <a:custGeom>
              <a:avLst/>
              <a:gdLst>
                <a:gd name="connsiteX0" fmla="*/ 0 w 1748718"/>
                <a:gd name="connsiteY0" fmla="*/ 0 h 3014186"/>
                <a:gd name="connsiteX1" fmla="*/ 1748718 w 1748718"/>
                <a:gd name="connsiteY1" fmla="*/ 0 h 3014186"/>
                <a:gd name="connsiteX2" fmla="*/ 1748718 w 1748718"/>
                <a:gd name="connsiteY2" fmla="*/ 3014186 h 3014186"/>
                <a:gd name="connsiteX3" fmla="*/ 0 w 1748718"/>
                <a:gd name="connsiteY3" fmla="*/ 3014186 h 3014186"/>
                <a:gd name="connsiteX4" fmla="*/ 0 w 1748718"/>
                <a:gd name="connsiteY4" fmla="*/ 0 h 3014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8718" h="3014186">
                  <a:moveTo>
                    <a:pt x="0" y="0"/>
                  </a:moveTo>
                  <a:lnTo>
                    <a:pt x="1748718" y="0"/>
                  </a:lnTo>
                  <a:lnTo>
                    <a:pt x="1748718" y="3014186"/>
                  </a:lnTo>
                  <a:lnTo>
                    <a:pt x="0" y="301418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hueOff val="-449600"/>
                <a:satOff val="-80"/>
                <a:lumOff val="-5931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t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/>
                <a:t>What are the tasks people are performing today? </a:t>
              </a:r>
            </a:p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dirty="0"/>
                <a:t>What are their success criteria? </a:t>
              </a:r>
              <a:endParaRPr lang="en-US" sz="1400" kern="1200" dirty="0"/>
            </a:p>
            <a:p>
              <a:pPr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/>
                <a:t>What </a:t>
              </a:r>
              <a:r>
                <a:rPr lang="en-US" sz="1400" dirty="0"/>
                <a:t>knowledge and skill </a:t>
              </a:r>
              <a:r>
                <a:rPr lang="en-US" sz="1400" kern="1200" dirty="0"/>
                <a:t>sets do they have?</a:t>
              </a:r>
              <a:r>
                <a:rPr lang="en-US" sz="1400" dirty="0"/>
                <a:t> </a:t>
              </a:r>
              <a:endParaRPr lang="en-US" sz="1400" kern="1200" dirty="0"/>
            </a:p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/>
                <a:t>How well are they doing? </a:t>
              </a:r>
            </a:p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/>
                <a:t>What do they need to be successful?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E6CE2C91-AFF0-3F32-1D4B-7C29BC494033}"/>
                </a:ext>
              </a:extLst>
            </p:cNvPr>
            <p:cNvSpPr/>
            <p:nvPr/>
          </p:nvSpPr>
          <p:spPr>
            <a:xfrm>
              <a:off x="4602360" y="2685074"/>
              <a:ext cx="5964679" cy="1376002"/>
            </a:xfrm>
            <a:custGeom>
              <a:avLst/>
              <a:gdLst>
                <a:gd name="connsiteX0" fmla="*/ 0 w 5964679"/>
                <a:gd name="connsiteY0" fmla="*/ 344001 h 1376002"/>
                <a:gd name="connsiteX1" fmla="*/ 5276678 w 5964679"/>
                <a:gd name="connsiteY1" fmla="*/ 344001 h 1376002"/>
                <a:gd name="connsiteX2" fmla="*/ 5276678 w 5964679"/>
                <a:gd name="connsiteY2" fmla="*/ 0 h 1376002"/>
                <a:gd name="connsiteX3" fmla="*/ 5964679 w 5964679"/>
                <a:gd name="connsiteY3" fmla="*/ 688001 h 1376002"/>
                <a:gd name="connsiteX4" fmla="*/ 5276678 w 5964679"/>
                <a:gd name="connsiteY4" fmla="*/ 1376002 h 1376002"/>
                <a:gd name="connsiteX5" fmla="*/ 5276678 w 5964679"/>
                <a:gd name="connsiteY5" fmla="*/ 1032002 h 1376002"/>
                <a:gd name="connsiteX6" fmla="*/ 0 w 5964679"/>
                <a:gd name="connsiteY6" fmla="*/ 1032002 h 1376002"/>
                <a:gd name="connsiteX7" fmla="*/ 0 w 5964679"/>
                <a:gd name="connsiteY7" fmla="*/ 344001 h 1376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964679" h="1376002">
                  <a:moveTo>
                    <a:pt x="0" y="344001"/>
                  </a:moveTo>
                  <a:lnTo>
                    <a:pt x="5276678" y="344001"/>
                  </a:lnTo>
                  <a:lnTo>
                    <a:pt x="5276678" y="0"/>
                  </a:lnTo>
                  <a:lnTo>
                    <a:pt x="5964679" y="688001"/>
                  </a:lnTo>
                  <a:lnTo>
                    <a:pt x="5276678" y="1376002"/>
                  </a:lnTo>
                  <a:lnTo>
                    <a:pt x="5276678" y="1032002"/>
                  </a:lnTo>
                  <a:lnTo>
                    <a:pt x="0" y="1032002"/>
                  </a:lnTo>
                  <a:lnTo>
                    <a:pt x="0" y="34400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899200"/>
                <a:satOff val="-159"/>
                <a:lumOff val="-11862"/>
                <a:alphaOff val="0"/>
              </a:schemeClr>
            </a:fillRef>
            <a:effectRef idx="0">
              <a:schemeClr val="accent5">
                <a:hueOff val="-899200"/>
                <a:satOff val="-159"/>
                <a:lumOff val="-1186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0" rIns="598000" bIns="0" numCol="1" spcCol="1270" anchor="ctr" anchorCtr="0">
              <a:noAutofit/>
            </a:bodyPr>
            <a:lstStyle/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>
                  <a:latin typeface="Franklin Gothic Demi" panose="020B0703020102020204" pitchFamily="34" charset="0"/>
                </a:rPr>
                <a:t>What </a:t>
              </a:r>
              <a:r>
                <a:rPr lang="en-US" sz="1600" dirty="0">
                  <a:latin typeface="Franklin Gothic Demi" panose="020B0703020102020204" pitchFamily="34" charset="0"/>
                </a:rPr>
                <a:t>mindset and behaviors </a:t>
              </a:r>
              <a:r>
                <a:rPr lang="en-US" sz="1600" kern="1200" dirty="0">
                  <a:latin typeface="Franklin Gothic Demi" panose="020B0703020102020204" pitchFamily="34" charset="0"/>
                </a:rPr>
                <a:t>do we want them to exhibit tomorrow?</a:t>
              </a:r>
              <a:r>
                <a:rPr lang="en-US" sz="1600" dirty="0">
                  <a:latin typeface="Franklin Gothic Demi" panose="020B0703020102020204" pitchFamily="34" charset="0"/>
                </a:rPr>
                <a:t> </a:t>
              </a:r>
              <a:endParaRPr lang="en-US" sz="1600" kern="1200" dirty="0">
                <a:latin typeface="Franklin Gothic Demi" panose="020B0703020102020204" pitchFamily="34" charset="0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60278E79-6B8F-88FA-F0A8-7238F8140067}"/>
                </a:ext>
              </a:extLst>
            </p:cNvPr>
            <p:cNvSpPr/>
            <p:nvPr/>
          </p:nvSpPr>
          <p:spPr>
            <a:xfrm>
              <a:off x="4596066" y="3655841"/>
              <a:ext cx="1748718" cy="2927852"/>
            </a:xfrm>
            <a:custGeom>
              <a:avLst/>
              <a:gdLst>
                <a:gd name="connsiteX0" fmla="*/ 0 w 1748718"/>
                <a:gd name="connsiteY0" fmla="*/ 0 h 2695562"/>
                <a:gd name="connsiteX1" fmla="*/ 1748718 w 1748718"/>
                <a:gd name="connsiteY1" fmla="*/ 0 h 2695562"/>
                <a:gd name="connsiteX2" fmla="*/ 1748718 w 1748718"/>
                <a:gd name="connsiteY2" fmla="*/ 2695562 h 2695562"/>
                <a:gd name="connsiteX3" fmla="*/ 0 w 1748718"/>
                <a:gd name="connsiteY3" fmla="*/ 2695562 h 2695562"/>
                <a:gd name="connsiteX4" fmla="*/ 0 w 1748718"/>
                <a:gd name="connsiteY4" fmla="*/ 0 h 2695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8718" h="2695562">
                  <a:moveTo>
                    <a:pt x="0" y="0"/>
                  </a:moveTo>
                  <a:lnTo>
                    <a:pt x="1748718" y="0"/>
                  </a:lnTo>
                  <a:lnTo>
                    <a:pt x="1748718" y="2695562"/>
                  </a:lnTo>
                  <a:lnTo>
                    <a:pt x="0" y="269556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hueOff val="-899200"/>
                <a:satOff val="-159"/>
                <a:lumOff val="-11862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t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/>
                <a:t>What do we want people to do differently? </a:t>
              </a:r>
            </a:p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/>
                <a:t>What is their new need and/or goal? </a:t>
              </a:r>
            </a:p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/>
                <a:t>What is the Brand need and/or goal? </a:t>
              </a:r>
            </a:p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/>
                <a:t>What skills should they have? </a:t>
              </a:r>
            </a:p>
            <a:p>
              <a:pPr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/>
                <a:t>How will we track / see they are behaving</a:t>
              </a:r>
              <a:r>
                <a:rPr lang="en-US" sz="1400" dirty="0"/>
                <a:t> and feeing </a:t>
              </a:r>
              <a:r>
                <a:rPr lang="en-US" sz="1400" kern="1200" dirty="0"/>
                <a:t>differently?</a:t>
              </a:r>
              <a:r>
                <a:rPr lang="en-US" sz="1400" dirty="0"/>
                <a:t> </a:t>
              </a:r>
              <a:endParaRPr lang="en-US" sz="1400" kern="120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0CEF5AC-F117-E011-64BC-C2051B19C7D3}"/>
                </a:ext>
              </a:extLst>
            </p:cNvPr>
            <p:cNvSpPr/>
            <p:nvPr/>
          </p:nvSpPr>
          <p:spPr>
            <a:xfrm>
              <a:off x="6316284" y="3284600"/>
              <a:ext cx="4206689" cy="1376002"/>
            </a:xfrm>
            <a:custGeom>
              <a:avLst/>
              <a:gdLst>
                <a:gd name="connsiteX0" fmla="*/ 0 w 4252214"/>
                <a:gd name="connsiteY0" fmla="*/ 344001 h 1376002"/>
                <a:gd name="connsiteX1" fmla="*/ 3564213 w 4252214"/>
                <a:gd name="connsiteY1" fmla="*/ 344001 h 1376002"/>
                <a:gd name="connsiteX2" fmla="*/ 3564213 w 4252214"/>
                <a:gd name="connsiteY2" fmla="*/ 0 h 1376002"/>
                <a:gd name="connsiteX3" fmla="*/ 4252214 w 4252214"/>
                <a:gd name="connsiteY3" fmla="*/ 688001 h 1376002"/>
                <a:gd name="connsiteX4" fmla="*/ 3564213 w 4252214"/>
                <a:gd name="connsiteY4" fmla="*/ 1376002 h 1376002"/>
                <a:gd name="connsiteX5" fmla="*/ 3564213 w 4252214"/>
                <a:gd name="connsiteY5" fmla="*/ 1032002 h 1376002"/>
                <a:gd name="connsiteX6" fmla="*/ 0 w 4252214"/>
                <a:gd name="connsiteY6" fmla="*/ 1032002 h 1376002"/>
                <a:gd name="connsiteX7" fmla="*/ 0 w 4252214"/>
                <a:gd name="connsiteY7" fmla="*/ 344001 h 1376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52214" h="1376002">
                  <a:moveTo>
                    <a:pt x="0" y="344001"/>
                  </a:moveTo>
                  <a:lnTo>
                    <a:pt x="3564213" y="344001"/>
                  </a:lnTo>
                  <a:lnTo>
                    <a:pt x="3564213" y="0"/>
                  </a:lnTo>
                  <a:lnTo>
                    <a:pt x="4252214" y="688001"/>
                  </a:lnTo>
                  <a:lnTo>
                    <a:pt x="3564213" y="1376002"/>
                  </a:lnTo>
                  <a:lnTo>
                    <a:pt x="3564213" y="1032002"/>
                  </a:lnTo>
                  <a:lnTo>
                    <a:pt x="0" y="1032002"/>
                  </a:lnTo>
                  <a:lnTo>
                    <a:pt x="0" y="34400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1348800"/>
                <a:satOff val="-239"/>
                <a:lumOff val="-17794"/>
                <a:alphaOff val="0"/>
              </a:schemeClr>
            </a:fillRef>
            <a:effectRef idx="0">
              <a:schemeClr val="accent5">
                <a:hueOff val="-1348800"/>
                <a:satOff val="-239"/>
                <a:lumOff val="-1779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0" rIns="598000" bIns="0" numCol="1" spcCol="1270" anchor="ctr" anchorCtr="0">
              <a:noAutofit/>
            </a:bodyPr>
            <a:lstStyle/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>
                  <a:latin typeface="Franklin Gothic Demi" panose="020B0703020102020204" pitchFamily="34" charset="0"/>
                </a:rPr>
                <a:t>How will those </a:t>
              </a:r>
              <a:r>
                <a:rPr lang="en-US" sz="1600" dirty="0">
                  <a:latin typeface="Franklin Gothic Demi" panose="020B0703020102020204" pitchFamily="34" charset="0"/>
                </a:rPr>
                <a:t>mindset and behavior </a:t>
              </a:r>
              <a:br>
                <a:rPr lang="en-US" sz="1600" dirty="0">
                  <a:latin typeface="Franklin Gothic Demi" panose="020B0703020102020204" pitchFamily="34" charset="0"/>
                </a:rPr>
              </a:br>
              <a:r>
                <a:rPr lang="en-US" sz="1600" kern="1200" dirty="0">
                  <a:latin typeface="Franklin Gothic Demi" panose="020B0703020102020204" pitchFamily="34" charset="0"/>
                </a:rPr>
                <a:t>changes affect results?</a:t>
              </a:r>
              <a:r>
                <a:rPr lang="en-US" sz="1600" dirty="0">
                  <a:latin typeface="Franklin Gothic Demi" panose="020B0703020102020204" pitchFamily="34" charset="0"/>
                </a:rPr>
                <a:t> </a:t>
              </a:r>
              <a:endParaRPr lang="en-US" sz="1600" kern="1200" dirty="0">
                <a:latin typeface="Franklin Gothic Demi" panose="020B0703020102020204" pitchFamily="34" charset="0"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91277FA-6FE8-E401-EFA5-890AD17CE43A}"/>
                </a:ext>
              </a:extLst>
            </p:cNvPr>
            <p:cNvSpPr/>
            <p:nvPr/>
          </p:nvSpPr>
          <p:spPr>
            <a:xfrm>
              <a:off x="6326365" y="4309017"/>
              <a:ext cx="1748718" cy="3087307"/>
            </a:xfrm>
            <a:custGeom>
              <a:avLst/>
              <a:gdLst>
                <a:gd name="connsiteX0" fmla="*/ 0 w 1748718"/>
                <a:gd name="connsiteY0" fmla="*/ 0 h 2334390"/>
                <a:gd name="connsiteX1" fmla="*/ 1748718 w 1748718"/>
                <a:gd name="connsiteY1" fmla="*/ 0 h 2334390"/>
                <a:gd name="connsiteX2" fmla="*/ 1748718 w 1748718"/>
                <a:gd name="connsiteY2" fmla="*/ 2334390 h 2334390"/>
                <a:gd name="connsiteX3" fmla="*/ 0 w 1748718"/>
                <a:gd name="connsiteY3" fmla="*/ 2334390 h 2334390"/>
                <a:gd name="connsiteX4" fmla="*/ 0 w 1748718"/>
                <a:gd name="connsiteY4" fmla="*/ 0 h 2334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8718" h="2334390">
                  <a:moveTo>
                    <a:pt x="0" y="0"/>
                  </a:moveTo>
                  <a:lnTo>
                    <a:pt x="1748718" y="0"/>
                  </a:lnTo>
                  <a:lnTo>
                    <a:pt x="1748718" y="2334390"/>
                  </a:lnTo>
                  <a:lnTo>
                    <a:pt x="0" y="233439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hueOff val="-1348800"/>
                <a:satOff val="-239"/>
                <a:lumOff val="-17794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t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400" kern="1200" dirty="0"/>
                <a:t>Culture?</a:t>
              </a:r>
            </a:p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/>
                <a:t>(Less attrition, More qualified applicants, </a:t>
              </a:r>
              <a:r>
                <a:rPr lang="en-US" sz="1400" dirty="0"/>
                <a:t>More</a:t>
              </a:r>
              <a:r>
                <a:rPr lang="en-US" sz="1400" kern="1200" dirty="0"/>
                <a:t> </a:t>
              </a:r>
              <a:r>
                <a:rPr lang="en-US" sz="1400" dirty="0"/>
                <a:t>career</a:t>
              </a:r>
              <a:r>
                <a:rPr lang="en-US" sz="1400" kern="1200" dirty="0"/>
                <a:t> growth)</a:t>
              </a:r>
            </a:p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sz="1400" kern="1200" dirty="0"/>
                <a:t>Increased Revenue?</a:t>
              </a:r>
            </a:p>
            <a:p>
              <a:pPr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/>
                <a:t>(Increased $ per Customer</a:t>
              </a:r>
              <a:r>
                <a:rPr lang="en-US" sz="1400" dirty="0"/>
                <a:t>, </a:t>
              </a:r>
              <a:r>
                <a:rPr lang="en-US" sz="1400" kern="1200" dirty="0"/>
                <a:t>More customers)</a:t>
              </a:r>
              <a:r>
                <a:rPr lang="en-US" sz="1400" dirty="0"/>
                <a:t> </a:t>
              </a:r>
              <a:endParaRPr lang="en-US" sz="1400" kern="1200" dirty="0"/>
            </a:p>
            <a:p>
              <a:pPr marL="0" lvl="0" indent="0" algn="l" defTabSz="622300">
                <a:spcAft>
                  <a:spcPts val="0"/>
                </a:spcAft>
                <a:buNone/>
              </a:pPr>
              <a:r>
                <a:rPr lang="en-US" sz="1400" kern="1200" dirty="0"/>
                <a:t>Lower Costs? </a:t>
              </a:r>
            </a:p>
            <a:p>
              <a:pPr defTabSz="622300">
                <a:spcAft>
                  <a:spcPct val="35000"/>
                </a:spcAft>
              </a:pPr>
              <a:r>
                <a:rPr lang="en-US" sz="1400" kern="1200" dirty="0"/>
                <a:t>(</a:t>
              </a:r>
              <a:r>
                <a:rPr lang="en-US" sz="1400" dirty="0"/>
                <a:t>To </a:t>
              </a:r>
              <a:r>
                <a:rPr lang="en-US" sz="1400" kern="1200" dirty="0"/>
                <a:t>serve, </a:t>
              </a:r>
              <a:r>
                <a:rPr lang="en-US" sz="1400" dirty="0"/>
                <a:t>To</a:t>
              </a:r>
              <a:r>
                <a:rPr lang="en-US" sz="1400" kern="1200" dirty="0"/>
                <a:t> hire)</a:t>
              </a:r>
              <a:r>
                <a:rPr lang="en-US" sz="1400" dirty="0"/>
                <a:t> </a:t>
              </a:r>
              <a:endParaRPr lang="en-US" sz="1400" kern="1200" dirty="0"/>
            </a:p>
            <a:p>
              <a:pPr defTabSz="622300"/>
              <a:r>
                <a:rPr lang="en-US" sz="1400" dirty="0"/>
                <a:t>Talent to Impact? </a:t>
              </a:r>
            </a:p>
            <a:p>
              <a:pPr defTabSz="622300"/>
              <a:r>
                <a:rPr lang="en-US" sz="1400" dirty="0"/>
                <a:t>(Innovation, Creativity) </a:t>
              </a:r>
              <a:endParaRPr lang="en-US" dirty="0"/>
            </a:p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/>
                <a:t> 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CB4103D-F129-8E2D-3F42-FEC59F533B81}"/>
                </a:ext>
              </a:extLst>
            </p:cNvPr>
            <p:cNvSpPr/>
            <p:nvPr/>
          </p:nvSpPr>
          <p:spPr>
            <a:xfrm>
              <a:off x="8091874" y="3880080"/>
              <a:ext cx="2466675" cy="1296475"/>
            </a:xfrm>
            <a:custGeom>
              <a:avLst/>
              <a:gdLst>
                <a:gd name="connsiteX0" fmla="*/ 0 w 2466675"/>
                <a:gd name="connsiteY0" fmla="*/ 361641 h 1446563"/>
                <a:gd name="connsiteX1" fmla="*/ 1743394 w 2466675"/>
                <a:gd name="connsiteY1" fmla="*/ 361641 h 1446563"/>
                <a:gd name="connsiteX2" fmla="*/ 1743394 w 2466675"/>
                <a:gd name="connsiteY2" fmla="*/ 0 h 1446563"/>
                <a:gd name="connsiteX3" fmla="*/ 2466675 w 2466675"/>
                <a:gd name="connsiteY3" fmla="*/ 723282 h 1446563"/>
                <a:gd name="connsiteX4" fmla="*/ 1743394 w 2466675"/>
                <a:gd name="connsiteY4" fmla="*/ 1446563 h 1446563"/>
                <a:gd name="connsiteX5" fmla="*/ 1743394 w 2466675"/>
                <a:gd name="connsiteY5" fmla="*/ 1084922 h 1446563"/>
                <a:gd name="connsiteX6" fmla="*/ 0 w 2466675"/>
                <a:gd name="connsiteY6" fmla="*/ 1084922 h 1446563"/>
                <a:gd name="connsiteX7" fmla="*/ 0 w 2466675"/>
                <a:gd name="connsiteY7" fmla="*/ 361641 h 1446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66675" h="1446563">
                  <a:moveTo>
                    <a:pt x="0" y="361641"/>
                  </a:moveTo>
                  <a:lnTo>
                    <a:pt x="1743394" y="361641"/>
                  </a:lnTo>
                  <a:lnTo>
                    <a:pt x="1743394" y="0"/>
                  </a:lnTo>
                  <a:lnTo>
                    <a:pt x="2466675" y="723282"/>
                  </a:lnTo>
                  <a:lnTo>
                    <a:pt x="1743394" y="1446563"/>
                  </a:lnTo>
                  <a:lnTo>
                    <a:pt x="1743394" y="1084922"/>
                  </a:lnTo>
                  <a:lnTo>
                    <a:pt x="0" y="1084922"/>
                  </a:lnTo>
                  <a:lnTo>
                    <a:pt x="0" y="36164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1798401"/>
                <a:satOff val="-319"/>
                <a:lumOff val="-23725"/>
                <a:alphaOff val="0"/>
              </a:schemeClr>
            </a:fillRef>
            <a:effectRef idx="0">
              <a:schemeClr val="accent5">
                <a:hueOff val="-1798401"/>
                <a:satOff val="-319"/>
                <a:lumOff val="-2372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0" rIns="615641" bIns="0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>
                  <a:latin typeface="Franklin Gothic Demi" panose="020B0703020102020204" pitchFamily="34" charset="0"/>
                </a:rPr>
                <a:t>What employee skill </a:t>
              </a:r>
              <a:br>
                <a:rPr lang="en-US" sz="1600" kern="1200" dirty="0">
                  <a:latin typeface="Franklin Gothic Demi" panose="020B0703020102020204" pitchFamily="34" charset="0"/>
                </a:rPr>
              </a:br>
              <a:r>
                <a:rPr lang="en-US" sz="1600" kern="1200" dirty="0">
                  <a:latin typeface="Franklin Gothic Demi" panose="020B0703020102020204" pitchFamily="34" charset="0"/>
                </a:rPr>
                <a:t>gaps will we close? </a:t>
              </a: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9BE3B8B-3458-0375-5A15-96E8548E587E}"/>
                </a:ext>
              </a:extLst>
            </p:cNvPr>
            <p:cNvSpPr/>
            <p:nvPr/>
          </p:nvSpPr>
          <p:spPr>
            <a:xfrm>
              <a:off x="8079642" y="4787918"/>
              <a:ext cx="1682634" cy="2899121"/>
            </a:xfrm>
            <a:custGeom>
              <a:avLst/>
              <a:gdLst>
                <a:gd name="connsiteX0" fmla="*/ 0 w 1682634"/>
                <a:gd name="connsiteY0" fmla="*/ 0 h 1964122"/>
                <a:gd name="connsiteX1" fmla="*/ 1682634 w 1682634"/>
                <a:gd name="connsiteY1" fmla="*/ 0 h 1964122"/>
                <a:gd name="connsiteX2" fmla="*/ 1682634 w 1682634"/>
                <a:gd name="connsiteY2" fmla="*/ 1964122 h 1964122"/>
                <a:gd name="connsiteX3" fmla="*/ 0 w 1682634"/>
                <a:gd name="connsiteY3" fmla="*/ 1964122 h 1964122"/>
                <a:gd name="connsiteX4" fmla="*/ 0 w 1682634"/>
                <a:gd name="connsiteY4" fmla="*/ 0 h 1964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2634" h="1964122">
                  <a:moveTo>
                    <a:pt x="0" y="0"/>
                  </a:moveTo>
                  <a:lnTo>
                    <a:pt x="1682634" y="0"/>
                  </a:lnTo>
                  <a:lnTo>
                    <a:pt x="1682634" y="1964122"/>
                  </a:lnTo>
                  <a:lnTo>
                    <a:pt x="0" y="196412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hueOff val="-1798401"/>
                <a:satOff val="-319"/>
                <a:lumOff val="-23725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t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/>
                <a:t>What do we need?</a:t>
              </a:r>
            </a:p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/>
                <a:t>What other training or education is planned? </a:t>
              </a:r>
            </a:p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/>
                <a:t>How will we target the gaps for each target audience and individual? </a:t>
              </a:r>
            </a:p>
            <a:p>
              <a:pPr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/>
                <a:t>How do we engage them to define and design what they need? </a:t>
              </a:r>
              <a:endParaRPr lang="en-US" sz="1400" kern="1200" dirty="0"/>
            </a:p>
            <a:p>
              <a:pPr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00" dirty="0"/>
            </a:p>
          </p:txBody>
        </p:sp>
      </p:grpSp>
      <p:sp>
        <p:nvSpPr>
          <p:cNvPr id="15" name="Title 2">
            <a:extLst>
              <a:ext uri="{FF2B5EF4-FFF2-40B4-BE49-F238E27FC236}">
                <a16:creationId xmlns:a16="http://schemas.microsoft.com/office/drawing/2014/main" id="{ABD9371E-B83F-73CA-13E0-9820D0EE9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313" y="205605"/>
            <a:ext cx="11518900" cy="232115"/>
          </a:xfrm>
        </p:spPr>
        <p:txBody>
          <a:bodyPr/>
          <a:lstStyle/>
          <a:p>
            <a:r>
              <a:rPr lang="en-US" sz="2000" spc="0" dirty="0">
                <a:latin typeface="Franklin Gothic Medium" panose="020B0603020102020204" pitchFamily="34" charset="0"/>
                <a:cs typeface="Segoe UI"/>
              </a:rPr>
              <a:t>Template: Learning Charter Program, View 1</a:t>
            </a:r>
            <a:endParaRPr lang="en-US" sz="2000" spc="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92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Example">
            <a:extLst>
              <a:ext uri="{FF2B5EF4-FFF2-40B4-BE49-F238E27FC236}">
                <a16:creationId xmlns:a16="http://schemas.microsoft.com/office/drawing/2014/main" id="{948CBF45-C43D-E0FE-1F53-A7666B8E17DF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88564444"/>
              </p:ext>
            </p:extLst>
          </p:nvPr>
        </p:nvGraphicFramePr>
        <p:xfrm>
          <a:off x="261313" y="664649"/>
          <a:ext cx="11725060" cy="5908605"/>
        </p:xfrm>
        <a:graphic>
          <a:graphicData uri="http://schemas.openxmlformats.org/drawingml/2006/table">
            <a:tbl>
              <a:tblPr firstRow="1" firstCol="1" bandRow="1"/>
              <a:tblGrid>
                <a:gridCol w="2345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5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5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5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45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35743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Who are we trying to impact? </a:t>
                      </a:r>
                      <a:endParaRPr lang="en-US" sz="1400" b="0" dirty="0">
                        <a:effectLst/>
                        <a:latin typeface="Franklin Gothic Medium" panose="020B06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What are they doing today? </a:t>
                      </a:r>
                      <a:endParaRPr lang="en-US" sz="1400" b="0" dirty="0">
                        <a:effectLst/>
                        <a:latin typeface="Franklin Gothic Medium" panose="020B06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What behaviors do we want them to exhibit tomorrow? 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How will those behavior changes affect results? 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What are the skill gaps to close? </a:t>
                      </a:r>
                      <a:endParaRPr lang="en-US" sz="1400" b="0" dirty="0">
                        <a:effectLst/>
                        <a:latin typeface="Franklin Gothic Medium" panose="020B06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5162">
                <a:tc>
                  <a:txBody>
                    <a:bodyPr/>
                    <a:lstStyle/>
                    <a:p>
                      <a:pPr lvl="0">
                        <a:spcAft>
                          <a:spcPts val="300"/>
                        </a:spcAft>
                      </a:pPr>
                      <a:r>
                        <a:rPr lang="en-US" sz="900" i="1" dirty="0"/>
                        <a:t>Who are we trying to affect? </a:t>
                      </a:r>
                    </a:p>
                    <a:p>
                      <a:pPr lvl="0">
                        <a:spcAft>
                          <a:spcPts val="300"/>
                        </a:spcAft>
                      </a:pPr>
                      <a:r>
                        <a:rPr lang="en-US" sz="900" i="1" dirty="0"/>
                        <a:t>What groups are they in? </a:t>
                      </a:r>
                    </a:p>
                    <a:p>
                      <a:pPr lvl="0">
                        <a:spcAft>
                          <a:spcPts val="300"/>
                        </a:spcAft>
                      </a:pPr>
                      <a:r>
                        <a:rPr lang="en-US" sz="900" i="1" dirty="0"/>
                        <a:t>What skills do they have? </a:t>
                      </a:r>
                    </a:p>
                    <a:p>
                      <a:pPr lvl="0">
                        <a:spcAft>
                          <a:spcPts val="300"/>
                        </a:spcAft>
                      </a:pPr>
                      <a:r>
                        <a:rPr lang="en-US" sz="900" i="1" dirty="0"/>
                        <a:t>What segments do we need to consider (e.g. Officers, CX practitioners, etc.) </a:t>
                      </a:r>
                    </a:p>
                  </a:txBody>
                  <a:tcPr marT="72000" marB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r>
                        <a:rPr lang="en-US" sz="9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What are the tasks people are performing today? </a:t>
                      </a: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r>
                        <a:rPr lang="en-US" sz="9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What skill sets do they have? </a:t>
                      </a: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r>
                        <a:rPr lang="en-US" sz="9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 well are they doing? </a:t>
                      </a: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r>
                        <a:rPr lang="en-US" sz="9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What do they need to be successful?</a:t>
                      </a: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r>
                        <a:rPr lang="en-US" sz="9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What are the gaps </a:t>
                      </a:r>
                    </a:p>
                  </a:txBody>
                  <a:tcPr marT="72000" marB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r>
                        <a:rPr lang="en-US" sz="9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What do we want people to do differently? </a:t>
                      </a: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r>
                        <a:rPr lang="en-US" sz="9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What is the job description?</a:t>
                      </a: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r>
                        <a:rPr lang="en-US" sz="9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What skills does the Brand need? </a:t>
                      </a: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r>
                        <a:rPr lang="en-US" sz="9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What skills should they have? </a:t>
                      </a: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r>
                        <a:rPr lang="en-US" sz="9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 will we track / see they are behaving differently? </a:t>
                      </a:r>
                    </a:p>
                  </a:txBody>
                  <a:tcPr marT="72000" marB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32742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Culture?</a:t>
                      </a: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r>
                        <a:rPr lang="en-US" sz="9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(Less attrition, More qualified applicants, more carer growth)</a:t>
                      </a:r>
                    </a:p>
                    <a:p>
                      <a:pPr marL="0" lvl="0" algn="l" defTabSz="932742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More Revenue?</a:t>
                      </a: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r>
                        <a:rPr lang="en-US" sz="9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(Increased $ per Customer? </a:t>
                      </a:r>
                    </a:p>
                    <a:p>
                      <a:pPr marL="0" lvl="0" algn="l" defTabSz="932742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Reduced Costs? </a:t>
                      </a: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r>
                        <a:rPr lang="en-US" sz="9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(to serve, to hire) </a:t>
                      </a:r>
                    </a:p>
                  </a:txBody>
                  <a:tcPr marT="72000" marB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r>
                        <a:rPr lang="en-US" sz="9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What do we need?</a:t>
                      </a: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r>
                        <a:rPr lang="en-US" sz="9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What other training or education is planned? </a:t>
                      </a: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r>
                        <a:rPr lang="en-US" sz="9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 will we target the gaps for each target audience and individual? </a:t>
                      </a:r>
                    </a:p>
                  </a:txBody>
                  <a:tcPr marT="72000" marB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0070">
                <a:tc>
                  <a:txBody>
                    <a:bodyPr/>
                    <a:lstStyle/>
                    <a:p>
                      <a:pPr lvl="0">
                        <a:spcAft>
                          <a:spcPts val="300"/>
                        </a:spcAft>
                      </a:pPr>
                      <a:r>
                        <a:rPr lang="en-US" sz="1050" i="1" dirty="0"/>
                        <a:t> </a:t>
                      </a:r>
                    </a:p>
                  </a:txBody>
                  <a:tcPr marT="72000" marB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r>
                        <a:rPr lang="en-US" sz="105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72000" marB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r>
                        <a:rPr lang="en-US" sz="105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72000" marB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32742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5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72000" marB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r>
                        <a:rPr lang="en-US" sz="105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endParaRPr lang="en-US" sz="105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endParaRPr lang="en-US" sz="105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endParaRPr lang="en-US" sz="105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endParaRPr lang="en-US" sz="105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endParaRPr lang="en-US" sz="105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endParaRPr lang="en-US" sz="105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endParaRPr lang="en-US" sz="105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endParaRPr lang="en-US" sz="105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endParaRPr lang="en-US" sz="105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endParaRPr lang="en-US" sz="105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endParaRPr lang="en-US" sz="105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endParaRPr lang="en-US" sz="105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endParaRPr lang="en-US" sz="105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32742" rtl="0" eaLnBrk="1" latinLnBrk="0" hangingPunct="1">
                        <a:spcAft>
                          <a:spcPts val="300"/>
                        </a:spcAft>
                      </a:pPr>
                      <a:endParaRPr lang="en-US" sz="105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720429"/>
                  </a:ext>
                </a:extLst>
              </a:tr>
            </a:tbl>
          </a:graphicData>
        </a:graphic>
      </p:graphicFrame>
      <p:sp>
        <p:nvSpPr>
          <p:cNvPr id="2" name="Title 2">
            <a:extLst>
              <a:ext uri="{FF2B5EF4-FFF2-40B4-BE49-F238E27FC236}">
                <a16:creationId xmlns:a16="http://schemas.microsoft.com/office/drawing/2014/main" id="{0D0FE278-841F-24C1-671A-EEC129672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313" y="205605"/>
            <a:ext cx="11518900" cy="232115"/>
          </a:xfrm>
        </p:spPr>
        <p:txBody>
          <a:bodyPr/>
          <a:lstStyle/>
          <a:p>
            <a:r>
              <a:rPr lang="en-US" sz="2000" spc="0" dirty="0">
                <a:latin typeface="Franklin Gothic Medium" panose="020B0603020102020204" pitchFamily="34" charset="0"/>
                <a:cs typeface="Segoe UI"/>
              </a:rPr>
              <a:t>Template: Learning Charter Program, View 2</a:t>
            </a:r>
            <a:endParaRPr lang="en-US" sz="2000" spc="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670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E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gAAAAAAAAAFAAAACQAAAF9pZD0kLl9pZAEDAAAAAAADAAAAAQADAAAAIwAAAENvbWJpSW5kZXg9JC5OYW1lICsgJ18nICsgJC5WZXJzaW9uAQQAAAAAAAQAAAABAAQ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MBAQEBAQEBAQEBAQEBAQIAAAAAAAAAAwAAAAMAAAAA/////wQASwwAAAAAAAAAAAAAIAD///////////////8AAAD///////////////8DAAAAAw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I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QAAAACABAAC3hqgI+c8X5JhkgoUd3ICSEFAAAAAAADAAAAAwADAAAAAQADAAEA////////BAAAAAMAEAALFBEJhjYL6Um/nSFXGOJj4wUAAAABAAMAAAAAAAMAAAAC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DAAAAAP////8EAAgMAAAAAAAAAAAAACAB////////////////AAAA////////////////BAAAAAMA////////BAAAAAMA////////BAAAAAM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QAgAf///////////////wAADv///////wQ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IAAgEDAAAAAgD///////8aAAZMaW5rZWRTaGFwZXNEYXRhUHJvcGVydHlfMAUAAAAAAAQAAAADAAQAAAABAAQAAAADAP///////wMAAwEDAAAAAwD///////8lAAZMaW5rZWRTaGFwZVByZXNlbnRhdGlvblNldHRpbmdzRGF0YV8wBQAAAAEABAAAAAAABAAAAAIABAAAAAAABAAAAAIABA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BAAAAAD/////AgC3DgAAAAAAAAAAAAD/////gwCDAAAABV9pZAAQAAAABHhqgI+c8X5JhkgoUd3ICSEDRGF0YQAbAAAABExpbmtlZFNoYXBlRGF0YQAFAAAAAAACTmFtZQAZAAAATGlua2VkU2hhcGVzRGF0YVByb3BlcnR5ABBWZXJzaW9uAAAAAAAJTGFzdFdyaXRlAFWWkap3AQAAAAEA/////50AnQAAAAVfaWQAEAAAAAQUEQmGNgvpSb+dIVcY4mPjA0RhdGEAKgAAAAhQcmVzZW50YXRpb25TY2FubmVkRm9yTGlua2VkU2hhcGVzAAEAAk5hbWUAJAAAAExpbmtlZFNoYXBlUHJlc2VudGF0aW9uU2V0dGluZ3NEYXRhABBWZXJzaW9uAAAAAAAJTGFzdFdyaXRlAGeWkap3AQ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B_LENGTH" val="2457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HDS" val="True"/>
  <p:tag name="MIO_SKIPVERSION" val="01.01.0001 00:00:00"/>
  <p:tag name="MIO_UPDATE" val="True"/>
  <p:tag name="MIO_DBID" val="B8FCB12D-AF03-49EB-9F79-BB019BE99E1E"/>
  <p:tag name="MIO_FALLBACK_LAYOUT" val="6"/>
  <p:tag name="MIO_SHOW_DATE" val="False"/>
  <p:tag name="MIO_SHOW_FOOTER" val="False"/>
  <p:tag name="MIO_SHOW_PAGENUMBER" val="False"/>
  <p:tag name="MIO_AVOID_BLANK_LAYOUT" val="False"/>
  <p:tag name="MIO_CD_LAYOUT_VALID_AREA" val="False"/>
  <p:tag name="MIO_MATCH_COLOR_SCHEME" val="True"/>
  <p:tag name="MIO_NUMBER_OF_VALID_LAYOUTS" val="29"/>
  <p:tag name="MIO_EKGUID" val="5e4a858e-6145-46c6-8598-0acd90ff44d1"/>
  <p:tag name="MIO_OBJECTNAME" val="Gold"/>
  <p:tag name="MIO_EMBED_FONT" val="False"/>
  <p:tag name="MIO_VERSION" val="25.01.2023 10:27:19"/>
  <p:tag name="MIO_LASTDOWNLOADED" val="03.05.2023 09:48:22.858"/>
  <p:tag name="MIO_CDID" val="8c446de9-17f5-421a-9aa0-a4201e99d58f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f6995a15-b531-4ea9-ac42-78b6b10e009a"/>
  <p:tag name="MIO_GUID" val="613456b6-0d6c-4212-8afd-ef82f4da43b1"/>
  <p:tag name="MIO_UPDATE" val="True"/>
  <p:tag name="MIO_VERSION" val="09.09.2021 14:47:50"/>
  <p:tag name="MIO_DBID" val="B8FCB12D-AF03-49EB-9F79-BB019BE99E1E"/>
  <p:tag name="MIO_LASTDOWNLOADED" val="23.05.2023 12:45:10.148"/>
  <p:tag name="MIO_OBJECTNAME" val="Table Example"/>
  <p:tag name="MIO_LASTEDITORNAME" val="RightAligned PRES Andy"/>
</p:tagLst>
</file>

<file path=ppt/theme/theme1.xml><?xml version="1.0" encoding="utf-8"?>
<a:theme xmlns:a="http://schemas.openxmlformats.org/drawingml/2006/main" name="McorpCX">
  <a:themeElements>
    <a:clrScheme name="MCorp Gold">
      <a:dk1>
        <a:srgbClr val="545555"/>
      </a:dk1>
      <a:lt1>
        <a:srgbClr val="FFFFFF"/>
      </a:lt1>
      <a:dk2>
        <a:srgbClr val="909192"/>
      </a:dk2>
      <a:lt2>
        <a:srgbClr val="FFFFFF"/>
      </a:lt2>
      <a:accent1>
        <a:srgbClr val="F4A111"/>
      </a:accent1>
      <a:accent2>
        <a:srgbClr val="0099D7"/>
      </a:accent2>
      <a:accent3>
        <a:srgbClr val="7E4487"/>
      </a:accent3>
      <a:accent4>
        <a:srgbClr val="75AF31"/>
      </a:accent4>
      <a:accent5>
        <a:srgbClr val="909192"/>
      </a:accent5>
      <a:accent6>
        <a:srgbClr val="545555"/>
      </a:accent6>
      <a:hlink>
        <a:srgbClr val="4062A2"/>
      </a:hlink>
      <a:folHlink>
        <a:srgbClr val="545555"/>
      </a:folHlink>
    </a:clrScheme>
    <a:fontScheme name="Custom 1">
      <a:majorFont>
        <a:latin typeface="Franklin Gothic Medium Cond"/>
        <a:ea typeface=""/>
        <a:cs typeface=""/>
      </a:majorFont>
      <a:minorFont>
        <a:latin typeface="Franklin Gothic Book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5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36800" tIns="136800" rIns="136800" bIns="1368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l"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atin typeface="Franklin Gothic Medium" panose="020B0603020102020204" pitchFamily="34" charset="0"/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 anchor="t">
        <a:noAutofit/>
      </a:bodyPr>
      <a:lstStyle>
        <a:defPPr algn="l">
          <a:lnSpc>
            <a:spcPct val="90000"/>
          </a:lnSpc>
          <a:spcAft>
            <a:spcPts val="600"/>
          </a:spcAft>
          <a:defRPr sz="1600" dirty="0">
            <a:solidFill>
              <a:schemeClr val="accent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CP00001_Template_sw03.potx" id="{41D0B0D6-E67A-4303-AE2B-6836AF428FF8}" vid="{F51CBAD5-8734-4998-BCF9-862836C5BC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b9b492d-a6a3-448e-b34a-d6275a33e648" xsi:nil="true"/>
    <lcf76f155ced4ddcb4097134ff3c332f xmlns="a98b1565-d548-4c11-a53f-59fde6e0cc4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4E39EC86C7534AA0E0AB75A43F0EF8" ma:contentTypeVersion="15" ma:contentTypeDescription="Create a new document." ma:contentTypeScope="" ma:versionID="8c8fac13abedeea1733e3c6067f56dfb">
  <xsd:schema xmlns:xsd="http://www.w3.org/2001/XMLSchema" xmlns:xs="http://www.w3.org/2001/XMLSchema" xmlns:p="http://schemas.microsoft.com/office/2006/metadata/properties" xmlns:ns2="a98b1565-d548-4c11-a53f-59fde6e0cc4a" xmlns:ns3="ab9b492d-a6a3-448e-b34a-d6275a33e648" targetNamespace="http://schemas.microsoft.com/office/2006/metadata/properties" ma:root="true" ma:fieldsID="e7f4e2480dacb45abab5143007edbc56" ns2:_="" ns3:_="">
    <xsd:import namespace="a98b1565-d548-4c11-a53f-59fde6e0cc4a"/>
    <xsd:import namespace="ab9b492d-a6a3-448e-b34a-d6275a33e6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8b1565-d548-4c11-a53f-59fde6e0cc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43b10853-d2c0-4354-bef7-f8b5b2b4d7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9b492d-a6a3-448e-b34a-d6275a33e64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abfc870-f119-481e-aba6-0c9e6f62b321}" ma:internalName="TaxCatchAll" ma:showField="CatchAllData" ma:web="ab9b492d-a6a3-448e-b34a-d6275a33e6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7240D9-2837-4B6A-89D1-BD5E7535A0CE}">
  <ds:schemaRefs>
    <ds:schemaRef ds:uri="ab9b492d-a6a3-448e-b34a-d6275a33e648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a98b1565-d548-4c11-a53f-59fde6e0cc4a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DC1E260-0C2E-4212-9F37-3FFE214D03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8b1565-d548-4c11-a53f-59fde6e0cc4a"/>
    <ds:schemaRef ds:uri="ab9b492d-a6a3-448e-b34a-d6275a33e6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289B56-6FE5-4B86-B2FE-025388A6746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485</Words>
  <Application>Microsoft Office PowerPoint</Application>
  <PresentationFormat>Custom</PresentationFormat>
  <Paragraphs>79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Franklin Gothic Book</vt:lpstr>
      <vt:lpstr>Franklin Gothic Demi</vt:lpstr>
      <vt:lpstr>Franklin Gothic Medium</vt:lpstr>
      <vt:lpstr>Franklin Gothic Medium Cond</vt:lpstr>
      <vt:lpstr>Wingdings</vt:lpstr>
      <vt:lpstr>McorpCX</vt:lpstr>
      <vt:lpstr>Template: Learning Charter Program, View 1</vt:lpstr>
      <vt:lpstr>Template: Learning Charter Program, View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Title two lines</dc:title>
  <dc:creator/>
  <cp:lastModifiedBy/>
  <cp:revision>3597</cp:revision>
  <dcterms:modified xsi:type="dcterms:W3CDTF">2023-05-25T23:09:28Z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0x010100754E39EC86C7534AA0E0AB75A43F0EF8</vt:lpwstr>
  </property>
</Properties>
</file>